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sldIdLst>
    <p:sldId id="256" r:id="rId2"/>
    <p:sldId id="314" r:id="rId3"/>
    <p:sldId id="418" r:id="rId4"/>
    <p:sldId id="422" r:id="rId5"/>
    <p:sldId id="426" r:id="rId6"/>
    <p:sldId id="438" r:id="rId7"/>
    <p:sldId id="425" r:id="rId8"/>
    <p:sldId id="421" r:id="rId9"/>
    <p:sldId id="339" r:id="rId10"/>
    <p:sldId id="423" r:id="rId11"/>
    <p:sldId id="424" r:id="rId12"/>
    <p:sldId id="341" r:id="rId13"/>
    <p:sldId id="428" r:id="rId14"/>
    <p:sldId id="429" r:id="rId15"/>
    <p:sldId id="431" r:id="rId16"/>
    <p:sldId id="427" r:id="rId17"/>
    <p:sldId id="430" r:id="rId18"/>
    <p:sldId id="432" r:id="rId19"/>
    <p:sldId id="433" r:id="rId20"/>
    <p:sldId id="434" r:id="rId21"/>
    <p:sldId id="437" r:id="rId22"/>
    <p:sldId id="439" r:id="rId23"/>
    <p:sldId id="440" r:id="rId24"/>
    <p:sldId id="443" r:id="rId25"/>
    <p:sldId id="441" r:id="rId26"/>
    <p:sldId id="444" r:id="rId27"/>
    <p:sldId id="446" r:id="rId28"/>
    <p:sldId id="263" r:id="rId29"/>
    <p:sldId id="340" r:id="rId30"/>
    <p:sldId id="42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A8CE83-47E3-4D83-A6C4-4F9859994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22EA-34C0-49C2-9FDD-066235DB7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97AF-3243-4A4C-9F99-ADD6EE98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9807-01B8-4EAE-91D6-9FEEBE03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F017-8959-4DF0-A047-29ADC872C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114F-8322-43F0-BBD8-F89934B33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E46-772E-41DF-9B59-C742CB2B0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66D5-1F92-4271-8C16-D846333A1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2AE58-6B57-43DC-85C6-1487D6BE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10E9-2524-4AC4-AB2B-58E8121DD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CE2B-F5A4-43BB-AA58-DF6767D4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AEE6-87F5-416F-BFB8-2749FD60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CF18A7-12E7-44A7-92D1-80630BD3C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</a:t>
            </a:r>
            <a:r>
              <a:rPr lang="en-US" sz="3600" dirty="0" smtClean="0"/>
              <a:t>ase studies </a:t>
            </a:r>
            <a:r>
              <a:rPr lang="en-US" sz="3600" dirty="0" smtClean="0"/>
              <a:t>of coordinated THEMIS-SuperDARN observations of field line resonances </a:t>
            </a:r>
            <a:endParaRPr lang="en-US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Elsayed R. Talaat</a:t>
            </a:r>
          </a:p>
          <a:p>
            <a:pPr eaLnBrk="1" hangingPunct="1"/>
            <a:r>
              <a:rPr lang="en-US" sz="2000" dirty="0" smtClean="0"/>
              <a:t>The Johns Hopkins University</a:t>
            </a:r>
          </a:p>
          <a:p>
            <a:pPr eaLnBrk="1" hangingPunct="1"/>
            <a:r>
              <a:rPr lang="en-US" sz="2000" dirty="0" smtClean="0"/>
              <a:t>Applied Physics Laboratory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Theodoros Sarris</a:t>
            </a:r>
          </a:p>
          <a:p>
            <a:pPr eaLnBrk="1" hangingPunct="1"/>
            <a:r>
              <a:rPr lang="en-US" sz="2000" dirty="0" smtClean="0"/>
              <a:t>University of Colorado, LASP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33400"/>
            <a:ext cx="762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685800"/>
            <a:ext cx="598487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THEMIS_20080905_FLR_FreqAlongOrbit_B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2762"/>
            <a:ext cx="4195889" cy="61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6628"/>
            <a:ext cx="4191000" cy="610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1950"/>
            <a:ext cx="57340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SuperDARN observations of FLR</a:t>
            </a:r>
          </a:p>
        </p:txBody>
      </p:sp>
      <p:pic>
        <p:nvPicPr>
          <p:cNvPr id="48131" name="Picture 5" descr="hgi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58348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7338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THEMIS‐D on</a:t>
            </a:r>
            <a:r>
              <a:rPr lang="en-US" dirty="0" smtClean="0">
                <a:solidFill>
                  <a:schemeClr val="bg1"/>
                </a:solidFill>
              </a:rPr>
              <a:t> 6 February</a:t>
            </a:r>
          </a:p>
          <a:p>
            <a:r>
              <a:rPr lang="en-US" dirty="0">
                <a:solidFill>
                  <a:schemeClr val="bg1"/>
                </a:solidFill>
              </a:rPr>
              <a:t>2008: radial component of the</a:t>
            </a:r>
          </a:p>
          <a:p>
            <a:r>
              <a:rPr lang="en-US" dirty="0">
                <a:solidFill>
                  <a:schemeClr val="bg1"/>
                </a:solidFill>
              </a:rPr>
              <a:t>electric field,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component of the electric field,</a:t>
            </a:r>
          </a:p>
          <a:p>
            <a:r>
              <a:rPr lang="en-US" dirty="0" err="1">
                <a:solidFill>
                  <a:schemeClr val="bg1"/>
                </a:solidFill>
              </a:rPr>
              <a:t>Eφ</a:t>
            </a:r>
            <a:r>
              <a:rPr lang="en-US" dirty="0">
                <a:solidFill>
                  <a:schemeClr val="bg1"/>
                </a:solidFill>
              </a:rPr>
              <a:t>; and radial,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</a:p>
        </p:txBody>
      </p:sp>
      <p:pic>
        <p:nvPicPr>
          <p:cNvPr id="7" name="Picture 6" descr="2008-02-06_fit_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7600"/>
            <a:ext cx="4191000" cy="5588000"/>
          </a:xfrm>
          <a:prstGeom prst="rect">
            <a:avLst/>
          </a:prstGeom>
        </p:spPr>
      </p:pic>
      <p:pic>
        <p:nvPicPr>
          <p:cNvPr id="9" name="Picture 8" descr="2008-02-06-1-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8182" b="22353"/>
              <a:stretch>
                <a:fillRect/>
              </a:stretch>
            </p:blipFill>
          </mc:Choice>
          <mc:Fallback>
            <p:blipFill>
              <a:blip r:embed="rId4"/>
              <a:srcRect r="8182" b="22353"/>
              <a:stretch>
                <a:fillRect/>
              </a:stretch>
            </p:blipFill>
          </mc:Fallback>
        </mc:AlternateContent>
        <p:spPr>
          <a:xfrm>
            <a:off x="4419600" y="1066800"/>
            <a:ext cx="4617772" cy="3017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7338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THEMIS‐D on</a:t>
            </a:r>
            <a:r>
              <a:rPr lang="en-US" dirty="0" smtClean="0">
                <a:solidFill>
                  <a:schemeClr val="bg1"/>
                </a:solidFill>
              </a:rPr>
              <a:t> 6 February</a:t>
            </a:r>
          </a:p>
          <a:p>
            <a:r>
              <a:rPr lang="en-US" dirty="0">
                <a:solidFill>
                  <a:schemeClr val="bg1"/>
                </a:solidFill>
              </a:rPr>
              <a:t>2008: radial component of the</a:t>
            </a:r>
          </a:p>
          <a:p>
            <a:r>
              <a:rPr lang="en-US" dirty="0">
                <a:solidFill>
                  <a:schemeClr val="bg1"/>
                </a:solidFill>
              </a:rPr>
              <a:t>electric field,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component of the electric field,</a:t>
            </a:r>
          </a:p>
          <a:p>
            <a:r>
              <a:rPr lang="en-US" dirty="0" err="1">
                <a:solidFill>
                  <a:schemeClr val="bg1"/>
                </a:solidFill>
              </a:rPr>
              <a:t>Eφ</a:t>
            </a:r>
            <a:r>
              <a:rPr lang="en-US" dirty="0">
                <a:solidFill>
                  <a:schemeClr val="bg1"/>
                </a:solidFill>
              </a:rPr>
              <a:t>; and radial,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</a:p>
        </p:txBody>
      </p:sp>
      <p:pic>
        <p:nvPicPr>
          <p:cNvPr id="6" name="Picture 5" descr="2008-02-06_fit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7600"/>
            <a:ext cx="4191000" cy="5588000"/>
          </a:xfrm>
          <a:prstGeom prst="rect">
            <a:avLst/>
          </a:prstGeom>
        </p:spPr>
      </p:pic>
      <p:pic>
        <p:nvPicPr>
          <p:cNvPr id="7" name="Picture 6" descr="2008-02-06-6-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8182" b="22353"/>
              <a:stretch>
                <a:fillRect/>
              </a:stretch>
            </p:blipFill>
          </mc:Choice>
          <mc:Fallback>
            <p:blipFill>
              <a:blip r:embed="rId4"/>
              <a:srcRect r="8182" b="22353"/>
              <a:stretch>
                <a:fillRect/>
              </a:stretch>
            </p:blipFill>
          </mc:Fallback>
        </mc:AlternateContent>
        <p:spPr>
          <a:xfrm>
            <a:off x="4419600" y="1097269"/>
            <a:ext cx="4617729" cy="30175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7338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GEOS-12 on 6 February</a:t>
            </a:r>
          </a:p>
          <a:p>
            <a:r>
              <a:rPr lang="en-US" dirty="0">
                <a:solidFill>
                  <a:schemeClr val="bg1"/>
                </a:solidFill>
              </a:rPr>
              <a:t>2008:</a:t>
            </a:r>
            <a:r>
              <a:rPr lang="en-US" dirty="0" smtClean="0">
                <a:solidFill>
                  <a:schemeClr val="bg1"/>
                </a:solidFill>
              </a:rPr>
              <a:t> radial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</a:p>
        </p:txBody>
      </p:sp>
      <p:pic>
        <p:nvPicPr>
          <p:cNvPr id="7" name="Picture 6" descr="2008-02-06_goesmag_g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7600"/>
            <a:ext cx="4191000" cy="5588000"/>
          </a:xfrm>
          <a:prstGeom prst="rect">
            <a:avLst/>
          </a:prstGeom>
        </p:spPr>
      </p:pic>
      <p:pic>
        <p:nvPicPr>
          <p:cNvPr id="8" name="Picture 7" descr="2008-02-06-10-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8182" b="22353"/>
              <a:stretch>
                <a:fillRect/>
              </a:stretch>
            </p:blipFill>
          </mc:Choice>
          <mc:Fallback>
            <p:blipFill>
              <a:blip r:embed="rId4"/>
              <a:srcRect r="8182" b="22353"/>
              <a:stretch>
                <a:fillRect/>
              </a:stretch>
            </p:blipFill>
          </mc:Fallback>
        </mc:AlternateContent>
        <p:spPr>
          <a:xfrm>
            <a:off x="4419600" y="1097282"/>
            <a:ext cx="4617711" cy="30175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46482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206_44.JPG"/>
          <p:cNvPicPr>
            <a:picLocks noChangeAspect="1"/>
          </p:cNvPicPr>
          <p:nvPr/>
        </p:nvPicPr>
        <p:blipFill>
          <a:blip r:embed="rId2"/>
          <a:srcRect t="12286"/>
          <a:stretch>
            <a:fillRect/>
          </a:stretch>
        </p:blipFill>
        <p:spPr>
          <a:xfrm>
            <a:off x="1524000" y="914400"/>
            <a:ext cx="6096000" cy="58483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-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206_45.JPG"/>
          <p:cNvPicPr>
            <a:picLocks noChangeAspect="1"/>
          </p:cNvPicPr>
          <p:nvPr/>
        </p:nvPicPr>
        <p:blipFill>
          <a:blip r:embed="rId2"/>
          <a:srcRect t="12286"/>
          <a:stretch>
            <a:fillRect/>
          </a:stretch>
        </p:blipFill>
        <p:spPr>
          <a:xfrm>
            <a:off x="1524000" y="914400"/>
            <a:ext cx="6096000" cy="58483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-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206_46.JPG"/>
          <p:cNvPicPr>
            <a:picLocks noChangeAspect="1"/>
          </p:cNvPicPr>
          <p:nvPr/>
        </p:nvPicPr>
        <p:blipFill>
          <a:blip r:embed="rId2"/>
          <a:srcRect t="11143"/>
          <a:stretch>
            <a:fillRect/>
          </a:stretch>
        </p:blipFill>
        <p:spPr>
          <a:xfrm>
            <a:off x="1524000" y="838200"/>
            <a:ext cx="6096000" cy="59245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-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Characterization of ULF Waves by </a:t>
            </a:r>
            <a:r>
              <a:rPr lang="en-US" dirty="0" err="1" smtClean="0"/>
              <a:t>Themis</a:t>
            </a:r>
            <a:r>
              <a:rPr lang="en-US" dirty="0" smtClean="0"/>
              <a:t> and SuperDARN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Case study September 5, 2008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Solar wind </a:t>
            </a:r>
            <a:r>
              <a:rPr lang="en-US" smtClean="0"/>
              <a:t>pressure </a:t>
            </a:r>
            <a:r>
              <a:rPr lang="en-US" smtClean="0"/>
              <a:t>pulse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Case study </a:t>
            </a:r>
            <a:r>
              <a:rPr lang="en-US" dirty="0" smtClean="0"/>
              <a:t>February</a:t>
            </a:r>
            <a:r>
              <a:rPr lang="en-US" dirty="0" smtClean="0"/>
              <a:t> 6-7</a:t>
            </a:r>
            <a:r>
              <a:rPr lang="en-US" dirty="0" smtClean="0"/>
              <a:t>, </a:t>
            </a:r>
            <a:r>
              <a:rPr lang="en-US" dirty="0" smtClean="0"/>
              <a:t>2008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Strong event across many local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 obvious excitation mechanism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Eclipse 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206_60_p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8272"/>
            <a:ext cx="6191250" cy="528732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SuperDARN/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Themis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Coverage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7338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THEMIS</a:t>
            </a:r>
            <a:r>
              <a:rPr lang="en-US" dirty="0" smtClean="0">
                <a:solidFill>
                  <a:schemeClr val="bg1"/>
                </a:solidFill>
              </a:rPr>
              <a:t>‐A </a:t>
            </a:r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 smtClean="0">
                <a:solidFill>
                  <a:schemeClr val="bg1"/>
                </a:solidFill>
              </a:rPr>
              <a:t> 7 February</a:t>
            </a:r>
          </a:p>
          <a:p>
            <a:r>
              <a:rPr lang="en-US" dirty="0">
                <a:solidFill>
                  <a:schemeClr val="bg1"/>
                </a:solidFill>
              </a:rPr>
              <a:t>2008: radial component of the</a:t>
            </a:r>
          </a:p>
          <a:p>
            <a:r>
              <a:rPr lang="en-US" dirty="0">
                <a:solidFill>
                  <a:schemeClr val="bg1"/>
                </a:solidFill>
              </a:rPr>
              <a:t>electric field,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component of the electric field,</a:t>
            </a:r>
          </a:p>
          <a:p>
            <a:r>
              <a:rPr lang="en-US" dirty="0" err="1">
                <a:solidFill>
                  <a:schemeClr val="bg1"/>
                </a:solidFill>
              </a:rPr>
              <a:t>Eφ</a:t>
            </a:r>
            <a:r>
              <a:rPr lang="en-US" dirty="0">
                <a:solidFill>
                  <a:schemeClr val="bg1"/>
                </a:solidFill>
              </a:rPr>
              <a:t>; and radial,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</a:p>
        </p:txBody>
      </p:sp>
      <p:pic>
        <p:nvPicPr>
          <p:cNvPr id="6" name="Picture 5" descr="2008-02-07_fit_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4191000" cy="5588000"/>
          </a:xfrm>
          <a:prstGeom prst="rect">
            <a:avLst/>
          </a:prstGeom>
        </p:spPr>
      </p:pic>
      <p:pic>
        <p:nvPicPr>
          <p:cNvPr id="9" name="Picture 8" descr="2007-02-07-5-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8182" b="22353"/>
              <a:stretch>
                <a:fillRect/>
              </a:stretch>
            </p:blipFill>
          </mc:Choice>
          <mc:Fallback>
            <p:blipFill>
              <a:blip r:embed="rId4"/>
              <a:srcRect r="8182" b="22353"/>
              <a:stretch>
                <a:fillRect/>
              </a:stretch>
            </p:blipFill>
          </mc:Fallback>
        </mc:AlternateContent>
        <p:spPr>
          <a:xfrm>
            <a:off x="4450076" y="1021060"/>
            <a:ext cx="4617724" cy="30175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37338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THEMIS</a:t>
            </a:r>
            <a:r>
              <a:rPr lang="en-US" dirty="0" smtClean="0">
                <a:solidFill>
                  <a:schemeClr val="bg1"/>
                </a:solidFill>
              </a:rPr>
              <a:t>‐D </a:t>
            </a:r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 smtClean="0">
                <a:solidFill>
                  <a:schemeClr val="bg1"/>
                </a:solidFill>
              </a:rPr>
              <a:t> 7 February</a:t>
            </a:r>
          </a:p>
          <a:p>
            <a:r>
              <a:rPr lang="en-US" dirty="0">
                <a:solidFill>
                  <a:schemeClr val="bg1"/>
                </a:solidFill>
              </a:rPr>
              <a:t>2008: radial component of the</a:t>
            </a:r>
          </a:p>
          <a:p>
            <a:r>
              <a:rPr lang="en-US" dirty="0">
                <a:solidFill>
                  <a:schemeClr val="bg1"/>
                </a:solidFill>
              </a:rPr>
              <a:t>electric field,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component of the electric field,</a:t>
            </a:r>
          </a:p>
          <a:p>
            <a:r>
              <a:rPr lang="en-US" dirty="0" err="1">
                <a:solidFill>
                  <a:schemeClr val="bg1"/>
                </a:solidFill>
              </a:rPr>
              <a:t>Eφ</a:t>
            </a:r>
            <a:r>
              <a:rPr lang="en-US" dirty="0">
                <a:solidFill>
                  <a:schemeClr val="bg1"/>
                </a:solidFill>
              </a:rPr>
              <a:t>; and radial,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</a:t>
            </a:r>
          </a:p>
        </p:txBody>
      </p:sp>
      <p:pic>
        <p:nvPicPr>
          <p:cNvPr id="9" name="Picture 8" descr="2007-02-07-5-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8182" b="22353"/>
              <a:stretch>
                <a:fillRect/>
              </a:stretch>
            </p:blipFill>
          </mc:Choice>
          <mc:Fallback>
            <p:blipFill>
              <a:blip r:embed="rId3"/>
              <a:srcRect r="8182" b="22353"/>
              <a:stretch>
                <a:fillRect/>
              </a:stretch>
            </p:blipFill>
          </mc:Fallback>
        </mc:AlternateContent>
        <p:spPr>
          <a:xfrm>
            <a:off x="4450076" y="1021060"/>
            <a:ext cx="4617724" cy="3017540"/>
          </a:xfrm>
          <a:prstGeom prst="rect">
            <a:avLst/>
          </a:prstGeom>
        </p:spPr>
      </p:pic>
      <p:pic>
        <p:nvPicPr>
          <p:cNvPr id="7" name="Picture 6" descr="2008-02-07_fit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4191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0080207_43.JPG"/>
          <p:cNvPicPr>
            <a:picLocks noChangeAspect="1"/>
          </p:cNvPicPr>
          <p:nvPr/>
        </p:nvPicPr>
        <p:blipFill>
          <a:blip r:embed="rId2"/>
          <a:srcRect t="11143"/>
          <a:stretch>
            <a:fillRect/>
          </a:stretch>
        </p:blipFill>
        <p:spPr>
          <a:xfrm>
            <a:off x="1524000" y="838200"/>
            <a:ext cx="609600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0080207_45.JPG"/>
          <p:cNvPicPr>
            <a:picLocks noChangeAspect="1"/>
          </p:cNvPicPr>
          <p:nvPr/>
        </p:nvPicPr>
        <p:blipFill>
          <a:blip r:embed="rId2"/>
          <a:srcRect t="11143"/>
          <a:stretch>
            <a:fillRect/>
          </a:stretch>
        </p:blipFill>
        <p:spPr>
          <a:xfrm>
            <a:off x="1524000" y="838200"/>
            <a:ext cx="609600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Hankasalmi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 </a:t>
            </a:r>
            <a:r>
              <a:rPr lang="en-US" sz="32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0080207_48.JPG"/>
          <p:cNvPicPr>
            <a:picLocks noChangeAspect="1"/>
          </p:cNvPicPr>
          <p:nvPr/>
        </p:nvPicPr>
        <p:blipFill>
          <a:blip r:embed="rId2"/>
          <a:srcRect t="12286"/>
          <a:stretch>
            <a:fillRect/>
          </a:stretch>
        </p:blipFill>
        <p:spPr>
          <a:xfrm>
            <a:off x="1524000" y="914400"/>
            <a:ext cx="6096000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1752600"/>
            <a:ext cx="3175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4564347" cy="4572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Interesting Aside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8306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FLR mechanism can be disturbed</a:t>
            </a:r>
            <a:r>
              <a:rPr lang="en-US" dirty="0" smtClean="0">
                <a:solidFill>
                  <a:srgbClr val="FFFF00"/>
                </a:solidFill>
              </a:rPr>
              <a:t> by a change in particle </a:t>
            </a:r>
            <a:r>
              <a:rPr lang="en-US" dirty="0" smtClean="0">
                <a:solidFill>
                  <a:srgbClr val="FFFF00"/>
                </a:solidFill>
              </a:rPr>
              <a:t>density/distribution along the actual field line.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Characterization of ULF Waves by </a:t>
            </a:r>
            <a:r>
              <a:rPr lang="en-US" dirty="0" err="1" smtClean="0"/>
              <a:t>Themis</a:t>
            </a:r>
            <a:r>
              <a:rPr lang="en-US" dirty="0" smtClean="0"/>
              <a:t> and SuperDARN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Case study September 5, 2008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Solar wind pressure pulse</a:t>
            </a:r>
            <a:r>
              <a:rPr lang="en-US" dirty="0" smtClean="0"/>
              <a:t> intensification of </a:t>
            </a:r>
            <a:r>
              <a:rPr lang="en-US" dirty="0" err="1" smtClean="0"/>
              <a:t>toroidal</a:t>
            </a:r>
            <a:r>
              <a:rPr lang="en-US" dirty="0" smtClean="0"/>
              <a:t> FLR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Case study </a:t>
            </a:r>
            <a:r>
              <a:rPr lang="en-US" dirty="0" smtClean="0"/>
              <a:t>February</a:t>
            </a:r>
            <a:r>
              <a:rPr lang="en-US" dirty="0" smtClean="0"/>
              <a:t> 6-7</a:t>
            </a:r>
            <a:r>
              <a:rPr lang="en-US" dirty="0" smtClean="0"/>
              <a:t>, </a:t>
            </a:r>
            <a:r>
              <a:rPr lang="en-US" dirty="0" smtClean="0"/>
              <a:t>2008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Strong event across many local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 obvious excitation mechanism of </a:t>
            </a:r>
            <a:r>
              <a:rPr lang="en-US" dirty="0" err="1" smtClean="0"/>
              <a:t>poloidal</a:t>
            </a:r>
            <a:r>
              <a:rPr lang="en-US" dirty="0" smtClean="0"/>
              <a:t> FLR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Eclipse 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ULF waves observed from ground</a:t>
            </a:r>
          </a:p>
        </p:txBody>
      </p:sp>
      <p:graphicFrame>
        <p:nvGraphicFramePr>
          <p:cNvPr id="10018" name="Group 802"/>
          <p:cNvGraphicFramePr>
            <a:graphicFrameLocks noGrp="1"/>
          </p:cNvGraphicFramePr>
          <p:nvPr/>
        </p:nvGraphicFramePr>
        <p:xfrm>
          <a:off x="685800" y="2209800"/>
          <a:ext cx="7924800" cy="2438400"/>
        </p:xfrm>
        <a:graphic>
          <a:graphicData uri="http://schemas.openxmlformats.org/drawingml/2006/table">
            <a:tbl>
              <a:tblPr/>
              <a:tblGrid>
                <a:gridCol w="777875"/>
                <a:gridCol w="920750"/>
                <a:gridCol w="919163"/>
                <a:gridCol w="920750"/>
                <a:gridCol w="847725"/>
                <a:gridCol w="1071562"/>
                <a:gridCol w="1211263"/>
                <a:gridCol w="12557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Continuous pulsations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Irregular (Impulsive) pulsations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Pc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Pc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Pc 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Pc 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Pc 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Pi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Pi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T (sec)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0.2-5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5-10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10-45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45-150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150-600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1-40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40-150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0.2-5 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0.1-0.2 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22-100 mHz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7-22 mHz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2-7 mHz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0.025-1 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2-25 mHz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Themis-SuperDARN Coincidences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8" name="Picture 4" descr="20080905_RadarMa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2039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Themis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4" name="Picture 5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209800" cy="48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76400"/>
            <a:ext cx="2133600" cy="22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34"/>
          <p:cNvSpPr>
            <a:spLocks noChangeArrowheads="1"/>
          </p:cNvSpPr>
          <p:nvPr/>
        </p:nvSpPr>
        <p:spPr bwMode="auto">
          <a:xfrm>
            <a:off x="2667000" y="1627287"/>
            <a:ext cx="4114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4284663"/>
            <a:r>
              <a:rPr lang="en-GB" dirty="0">
                <a:solidFill>
                  <a:schemeClr val="bg1"/>
                </a:solidFill>
              </a:rPr>
              <a:t>E- and B-field measurements during an outbound pass of the five THEMIS probes on 4 September 2007 from 04:00 to 10:00 UT.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GB" i="1" dirty="0">
                <a:solidFill>
                  <a:schemeClr val="bg1"/>
                </a:solidFill>
              </a:rPr>
              <a:t>E</a:t>
            </a: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E</a:t>
            </a:r>
            <a:r>
              <a:rPr lang="el-GR" i="1" dirty="0">
                <a:solidFill>
                  <a:schemeClr val="bg1"/>
                </a:solidFill>
              </a:rPr>
              <a:t>φ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the XY plane in GSE are plotted with a 3 s resolution. </a:t>
            </a:r>
            <a:r>
              <a:rPr lang="en-GB" dirty="0">
                <a:solidFill>
                  <a:schemeClr val="bg1"/>
                </a:solidFill>
              </a:rPr>
              <a:t>The computed frequencies of the standing shear </a:t>
            </a:r>
            <a:r>
              <a:rPr lang="en-GB" dirty="0" err="1">
                <a:solidFill>
                  <a:schemeClr val="bg1"/>
                </a:solidFill>
              </a:rPr>
              <a:t>Alfvén</a:t>
            </a:r>
            <a:r>
              <a:rPr lang="en-GB" dirty="0">
                <a:solidFill>
                  <a:schemeClr val="bg1"/>
                </a:solidFill>
              </a:rPr>
              <a:t> waves are plotted over the DPS of the E- and B-field measurements in the </a:t>
            </a:r>
            <a:r>
              <a:rPr lang="en-GB" dirty="0" err="1">
                <a:solidFill>
                  <a:schemeClr val="bg1"/>
                </a:solidFill>
              </a:rPr>
              <a:t>color</a:t>
            </a:r>
            <a:r>
              <a:rPr lang="en-GB" dirty="0">
                <a:solidFill>
                  <a:schemeClr val="bg1"/>
                </a:solidFill>
              </a:rPr>
              <a:t> panels as white lines, representing the fundamental </a:t>
            </a:r>
            <a:r>
              <a:rPr lang="en-GB" dirty="0" err="1">
                <a:solidFill>
                  <a:schemeClr val="bg1"/>
                </a:solidFill>
              </a:rPr>
              <a:t>poloidal</a:t>
            </a:r>
            <a:r>
              <a:rPr lang="en-GB" dirty="0">
                <a:solidFill>
                  <a:schemeClr val="bg1"/>
                </a:solidFill>
              </a:rPr>
              <a:t> mode (lower line) and its first harmonic (upper line), and as black lines, representing the </a:t>
            </a:r>
            <a:r>
              <a:rPr lang="en-GB" dirty="0" err="1">
                <a:solidFill>
                  <a:schemeClr val="bg1"/>
                </a:solidFill>
              </a:rPr>
              <a:t>toroidal</a:t>
            </a:r>
            <a:r>
              <a:rPr lang="en-GB" dirty="0">
                <a:solidFill>
                  <a:schemeClr val="bg1"/>
                </a:solidFill>
              </a:rPr>
              <a:t> mode (lower line) and first harmonic (upper line). The E- and B-fields are orthogonal, indicating the appearance of standing wave </a:t>
            </a:r>
            <a:r>
              <a:rPr lang="en-GB" altLang="ja-JP" dirty="0">
                <a:solidFill>
                  <a:schemeClr val="bg1"/>
                </a:solidFill>
                <a:ea typeface="ＭＳ Ｐゴシック" charset="-128"/>
              </a:rPr>
              <a:t>field line </a:t>
            </a:r>
            <a:r>
              <a:rPr lang="en-GB" altLang="ja-JP" dirty="0" smtClean="0">
                <a:solidFill>
                  <a:schemeClr val="bg1"/>
                </a:solidFill>
                <a:ea typeface="ＭＳ Ｐゴシック" charset="-128"/>
              </a:rPr>
              <a:t>resonances.</a:t>
            </a:r>
            <a:r>
              <a:rPr lang="el-GR" altLang="ja-JP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" name="Picture 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5181600"/>
            <a:ext cx="2278329" cy="84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field line.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714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905250" cy="31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4953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Computed </a:t>
            </a:r>
            <a:r>
              <a:rPr lang="en-US" dirty="0">
                <a:solidFill>
                  <a:schemeClr val="bg1"/>
                </a:solidFill>
              </a:rPr>
              <a:t>frequencies of the standing shear </a:t>
            </a:r>
            <a:r>
              <a:rPr lang="en-US" dirty="0" err="1">
                <a:solidFill>
                  <a:schemeClr val="bg1"/>
                </a:solidFill>
              </a:rPr>
              <a:t>Alfvén</a:t>
            </a:r>
            <a:r>
              <a:rPr lang="en-US" dirty="0">
                <a:solidFill>
                  <a:schemeClr val="bg1"/>
                </a:solidFill>
              </a:rPr>
              <a:t> waves are plotted over </a:t>
            </a:r>
            <a:r>
              <a:rPr lang="en-US" dirty="0" smtClean="0">
                <a:solidFill>
                  <a:schemeClr val="bg1"/>
                </a:solidFill>
              </a:rPr>
              <a:t>the electric </a:t>
            </a:r>
            <a:r>
              <a:rPr lang="en-US" dirty="0">
                <a:solidFill>
                  <a:schemeClr val="bg1"/>
                </a:solidFill>
              </a:rPr>
              <a:t>and magnetic field.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502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Polarization of the two modes as a function of distance along the field line.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 wave field properties for different modes</a:t>
            </a:r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752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303213"/>
            <a:ext cx="8010525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90678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Wave detection dependent on scatter</a:t>
            </a:r>
            <a:endParaRPr lang="en-US" sz="36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62050"/>
            <a:ext cx="3695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143000"/>
            <a:ext cx="37091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92708"/>
            <a:ext cx="4419600" cy="56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514725" cy="24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37338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THEMIS‐D on 5 September</a:t>
            </a:r>
          </a:p>
          <a:p>
            <a:r>
              <a:rPr lang="en-US" dirty="0">
                <a:solidFill>
                  <a:schemeClr val="bg1"/>
                </a:solidFill>
              </a:rPr>
              <a:t>2008: radial component of the</a:t>
            </a:r>
          </a:p>
          <a:p>
            <a:r>
              <a:rPr lang="en-US" dirty="0">
                <a:solidFill>
                  <a:schemeClr val="bg1"/>
                </a:solidFill>
              </a:rPr>
              <a:t>electric field,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component of the electric field,</a:t>
            </a:r>
          </a:p>
          <a:p>
            <a:r>
              <a:rPr lang="en-US" dirty="0" err="1">
                <a:solidFill>
                  <a:schemeClr val="bg1"/>
                </a:solidFill>
              </a:rPr>
              <a:t>Eφ</a:t>
            </a:r>
            <a:r>
              <a:rPr lang="en-US" dirty="0">
                <a:solidFill>
                  <a:schemeClr val="bg1"/>
                </a:solidFill>
              </a:rPr>
              <a:t>; and radial, </a:t>
            </a:r>
            <a:r>
              <a:rPr lang="en-US" dirty="0" err="1">
                <a:solidFill>
                  <a:schemeClr val="bg1"/>
                </a:solidFill>
              </a:rPr>
              <a:t>azimuthal</a:t>
            </a:r>
            <a:r>
              <a:rPr lang="en-US" dirty="0">
                <a:solidFill>
                  <a:schemeClr val="bg1"/>
                </a:solidFill>
              </a:rPr>
              <a:t> and</a:t>
            </a:r>
          </a:p>
          <a:p>
            <a:r>
              <a:rPr lang="en-US" dirty="0">
                <a:solidFill>
                  <a:schemeClr val="bg1"/>
                </a:solidFill>
              </a:rPr>
              <a:t>field‐aligned components of the</a:t>
            </a:r>
          </a:p>
          <a:p>
            <a:r>
              <a:rPr lang="en-US" dirty="0">
                <a:solidFill>
                  <a:schemeClr val="bg1"/>
                </a:solidFill>
              </a:rPr>
              <a:t>magnetic field, Br, </a:t>
            </a:r>
            <a:r>
              <a:rPr lang="en-US" dirty="0" err="1">
                <a:solidFill>
                  <a:schemeClr val="bg1"/>
                </a:solidFill>
              </a:rPr>
              <a:t>Bφ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Bz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their </a:t>
            </a:r>
            <a:r>
              <a:rPr lang="en-US" dirty="0">
                <a:solidFill>
                  <a:schemeClr val="bg1"/>
                </a:solidFill>
              </a:rPr>
              <a:t>corresponding Dynamic</a:t>
            </a:r>
          </a:p>
          <a:p>
            <a:r>
              <a:rPr lang="en-US" dirty="0">
                <a:solidFill>
                  <a:schemeClr val="bg1"/>
                </a:solidFill>
              </a:rPr>
              <a:t>Power Spectra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Line Resonance Observations</a:t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September 5, 2008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Field Line Resonance Observations</a:t>
            </a:r>
            <a:br>
              <a:rPr lang="en-US" sz="3200" dirty="0" smtClean="0"/>
            </a:br>
            <a:r>
              <a:rPr lang="en-US" sz="3200" dirty="0" smtClean="0"/>
              <a:t>September 5, 2008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THEMIS_ColorFreq_SuperDARN_FLs_3_med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1905000" y="1143000"/>
            <a:ext cx="57150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824</Words>
  <Application>Microsoft Macintosh PowerPoint</Application>
  <PresentationFormat>On-screen Show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Case studies of coordinated THEMIS-SuperDARN observations of field line resonances </vt:lpstr>
      <vt:lpstr>Outline</vt:lpstr>
      <vt:lpstr>Themis Measurements</vt:lpstr>
      <vt:lpstr>ULF wave field properties for different modes</vt:lpstr>
      <vt:lpstr>Slide 5</vt:lpstr>
      <vt:lpstr>Slide 6</vt:lpstr>
      <vt:lpstr>Wave detection dependent on scatter</vt:lpstr>
      <vt:lpstr>Slide 8</vt:lpstr>
      <vt:lpstr>Field Line Resonance Observations September 5, 2008</vt:lpstr>
      <vt:lpstr>Slide 10</vt:lpstr>
      <vt:lpstr>Slide 11</vt:lpstr>
      <vt:lpstr>SuperDARN observations of FLR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Summary</vt:lpstr>
      <vt:lpstr>ULF waves observed from ground</vt:lpstr>
      <vt:lpstr>Themis-SuperDARN Coincidences </vt:lpstr>
      <vt:lpstr>Slide 30</vt:lpstr>
    </vt:vector>
  </TitlesOfParts>
  <Company>JHU/APL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SuperDARN Contributions to RBSP</dc:title>
  <dc:creator>Elsayed R Talaat</dc:creator>
  <cp:lastModifiedBy>JHU/APL</cp:lastModifiedBy>
  <cp:revision>56</cp:revision>
  <dcterms:created xsi:type="dcterms:W3CDTF">2011-05-31T06:46:30Z</dcterms:created>
  <dcterms:modified xsi:type="dcterms:W3CDTF">2011-05-31T13:56:51Z</dcterms:modified>
</cp:coreProperties>
</file>